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485" r:id="rId14"/>
    <p:sldId id="274" r:id="rId15"/>
    <p:sldId id="275" r:id="rId16"/>
    <p:sldId id="276" r:id="rId17"/>
    <p:sldId id="4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F59"/>
    <a:srgbClr val="AEC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120" autoAdjust="0"/>
  </p:normalViewPr>
  <p:slideViewPr>
    <p:cSldViewPr snapToGrid="0">
      <p:cViewPr varScale="1">
        <p:scale>
          <a:sx n="103" d="100"/>
          <a:sy n="103" d="100"/>
        </p:scale>
        <p:origin x="82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F81DE-1216-4B42-B241-A76C787A8635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A5378-A78A-47B7-8D31-3E0A4F7DE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97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6E510-77F8-5442-9206-867BCEA6F0E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372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2568C-F1DA-440D-B56C-D34EDC6D0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50874-791F-41B9-9A19-E0C09D45B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C6D89-1D4E-44A1-8B4D-C5EA304A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BE407-FDAC-4FC8-BDA3-DE907EF7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8EB1A-D4A0-4CD4-94B9-84E5DD79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78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E2EF-7D51-4DFD-BEA8-D3875FB91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D2CE43-BD12-4D32-844C-6365EEAAD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81204-1CAF-4E16-89B6-17B2FBEDE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AA69F-DB96-4114-92FF-9A90DC5B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E6AB0-FB4B-44D4-A6FC-3BB055E3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58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98670E-C5F3-43E8-BB9A-6196C70E71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1648D-83B0-497C-A227-0F0D07344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3627A-30EE-4DB8-AB71-37B3B0AF4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E4CA7-D144-457F-98BE-405C0FFE5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62588-DFFD-4751-8940-E737142FC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399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2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05EC7-4C31-4EC9-84F9-E5848CFB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8B683-D062-4A2F-83CA-93FADBA49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37AD9-7F2D-4EBB-8CB0-741692F86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28906-3A60-4EE2-B378-D36976A5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7FFA3-1D68-4ADE-A0A7-64165F627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57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4D354-49E6-43ED-AF26-16B7E2AEB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2D519-0B46-41F5-9420-FDE711033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B58D1-D592-4AC3-A818-43C27299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ADDE8-CAC7-4E7D-8754-094F27AEE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C2148-F62A-4C1A-A9F4-CA77184D8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85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4E11-4438-4100-9B6F-E73227637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3EFE9-D85C-46D6-BCDE-A5DD75B89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E827E-0499-460E-9C64-A7C119B9E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A05EB-A3A3-4BCB-B7EA-0E4CE2CED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90AB3-4D28-480D-9CFF-A0B76DD86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F47DA-0C7A-458E-BA93-8EA9945DA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19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BEF0A-EEF9-41D8-B4E8-45DC8CC4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B3143-AC3F-48F6-A06C-8134CE8E5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502B7-D320-4331-8130-79DCB9E0E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5BBF1B-055A-4D65-92A1-204549679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522E3-A465-4B25-AAC6-E871B909DB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38A3FE-BD23-472E-B620-E5484813A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3EB21-F612-4548-AB42-AAD138E0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5313C5-5674-47EA-A73F-CF8B74A4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36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C58EE-7916-4BAD-98FD-A2323FE10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BCC151-EDEB-4E33-8402-062F02FEA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39CC4-6862-4BBA-8B60-C79331742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5EF52-38D2-4DAB-B8F7-B68C1AD7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23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639010-EF1E-49A4-A616-4FF6E69E5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E686D-1F54-4B16-A78E-E83D84D8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DBEAA-F59A-4CEF-ABAC-694FBD97F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54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5E7A8-97BB-4A36-B1EA-2CF5F4BF1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36408-FCCF-4B3D-A109-3F1828E23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F5A55-EA37-4A0E-B1DA-5BF934D120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1D2D2-FFD7-4659-A8B3-050F7766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121784-2958-4AB2-B3BE-4AE02AF08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CD1789-294B-4112-8E2B-57DD1A24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76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79E16-CE5F-4398-9B41-D2F529F14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899A2-9AA1-4AB6-99C8-EB90BC9BF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E8E6F-216D-459C-B6A7-5762D1B1E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529D0-F611-417A-B6AA-A6B37E217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2D67B-DA4D-45CF-8C9D-564A3D689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4F8EB8-D4F1-43C2-A37E-D4C50909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3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2A5D2B-7A2F-4742-B81D-D4B4D85C1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C1E17-8E64-4D07-ABA0-4ACC311F2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F043C-EAC1-4939-B18B-751E680BB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C398C-3CA5-43FD-B628-62AB153FA0EA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623A7-CF28-425D-A020-7434451D3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6E6CE-322A-4182-B62D-3DED0AC4B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8C4A-391C-474D-8578-AA1FEFD2E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79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mcact.co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352216-727B-440C-998A-B541CEC25F87}"/>
              </a:ext>
            </a:extLst>
          </p:cNvPr>
          <p:cNvSpPr/>
          <p:nvPr/>
        </p:nvSpPr>
        <p:spPr>
          <a:xfrm>
            <a:off x="0" y="1134208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F055A8-D5AE-4236-9B71-E9B2D6E4E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5848" y="3602038"/>
            <a:ext cx="5221224" cy="2387600"/>
          </a:xfrm>
        </p:spPr>
        <p:txBody>
          <a:bodyPr anchor="t">
            <a:normAutofit/>
          </a:bodyPr>
          <a:lstStyle/>
          <a:p>
            <a:pPr algn="l">
              <a:tabLst>
                <a:tab pos="5019675" algn="r"/>
              </a:tabLst>
            </a:pPr>
            <a:r>
              <a:rPr lang="en-GB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 </a:t>
            </a:r>
            <a:r>
              <a:rPr lang="en-GB" dirty="0" err="1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Ruparel</a:t>
            </a:r>
            <a:r>
              <a:rPr lang="en-GB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GB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Jonathan Galbraith</a:t>
            </a:r>
          </a:p>
          <a:p>
            <a:pPr algn="l"/>
            <a:r>
              <a:rPr lang="en-GB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Goodwin</a:t>
            </a:r>
          </a:p>
          <a:p>
            <a:pPr algn="l">
              <a:tabLst>
                <a:tab pos="5019675" algn="r"/>
              </a:tabLst>
            </a:pPr>
            <a:r>
              <a:rPr lang="en-GB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Rhys Taylor	</a:t>
            </a:r>
            <a:r>
              <a:rPr lang="en-GB" b="1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2022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5FECA1A-EAB4-4B29-B7B4-E1C25ED01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992" y="5195634"/>
            <a:ext cx="1588008" cy="158800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2CD6616-5C1E-489F-8E0F-EBDC11B8DBC6}"/>
              </a:ext>
            </a:extLst>
          </p:cNvPr>
          <p:cNvSpPr/>
          <p:nvPr/>
        </p:nvSpPr>
        <p:spPr>
          <a:xfrm>
            <a:off x="175847" y="1346886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B575B404-C34F-4E0E-8028-61B0A35BFF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1066445" y="6298647"/>
            <a:ext cx="2834880" cy="559353"/>
          </a:xfrm>
          <a:prstGeom prst="rect">
            <a:avLst/>
          </a:prstGeom>
        </p:spPr>
      </p:pic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E2F52DCF-D4B5-4110-9289-01487A0289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910" y="5856544"/>
            <a:ext cx="2350598" cy="6346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B83E22-0AFF-4EFA-A3A8-E76AAC60ED8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992" t="14039" r="10341" b="12579"/>
          <a:stretch/>
        </p:blipFill>
        <p:spPr>
          <a:xfrm>
            <a:off x="41833" y="5882920"/>
            <a:ext cx="1010911" cy="919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13F872-C9BA-46C7-B443-A288AB747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8074"/>
            <a:ext cx="9144000" cy="1766238"/>
          </a:xfrm>
        </p:spPr>
        <p:txBody>
          <a:bodyPr anchor="ctr">
            <a:normAutofit/>
          </a:bodyPr>
          <a:lstStyle/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Galbraith Tables</a:t>
            </a:r>
            <a:br>
              <a:rPr lang="en-GB" dirty="0">
                <a:solidFill>
                  <a:srgbClr val="192F5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new chapter for Pension Offsetting?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3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7199"/>
            <a:ext cx="10515600" cy="482697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H (aged 67) has a pension of £25,000 pa in payment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W (aged 64) has one of £11,000 pa, also in payment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Again, how do we value the pensions for offsetting purposes?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As income difference to W? (25,000 – 11,000) × 30.498 = </a:t>
            </a:r>
            <a:r>
              <a:rPr lang="en-GB" sz="2200" b="1" dirty="0">
                <a:solidFill>
                  <a:srgbClr val="192F59"/>
                </a:solidFill>
              </a:rPr>
              <a:t>£427k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Valuing H’s pension to H and W’s to W? </a:t>
            </a:r>
            <a:br>
              <a:rPr lang="en-GB" sz="2200" dirty="0">
                <a:solidFill>
                  <a:srgbClr val="192F59"/>
                </a:solidFill>
              </a:rPr>
            </a:br>
            <a:r>
              <a:rPr lang="en-GB" sz="2200" dirty="0">
                <a:solidFill>
                  <a:srgbClr val="192F59"/>
                </a:solidFill>
              </a:rPr>
              <a:t>25,000 × 23.972 – 11,000 × 30.498 = </a:t>
            </a:r>
            <a:r>
              <a:rPr lang="en-GB" sz="2200" b="1" dirty="0">
                <a:solidFill>
                  <a:srgbClr val="192F59"/>
                </a:solidFill>
              </a:rPr>
              <a:t>£264k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b="1" dirty="0">
                <a:solidFill>
                  <a:srgbClr val="192F59"/>
                </a:solidFill>
              </a:rPr>
              <a:t>Don’t simply take an average of the figures!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example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8CBAA-150D-4B37-A4BF-E105189CE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433" y="3240818"/>
            <a:ext cx="3651748" cy="153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BCBF79-C657-4CEA-B7E3-72951E0F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917" y="3240818"/>
            <a:ext cx="3651746" cy="1542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1180B509-987B-4772-8F1B-A5CAABB9A9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12" name="Picture 11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B3C084AD-2C9A-4EFF-A6C6-F4F3DA88834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90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473"/>
            <a:ext cx="10515600" cy="4591051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192F59"/>
                </a:solidFill>
              </a:rPr>
              <a:t>These amounts are before any tax / utility adjustment; discussed in PAG and in the tables “user guide”</a:t>
            </a:r>
          </a:p>
          <a:p>
            <a:r>
              <a:rPr lang="en-US" sz="2400" dirty="0">
                <a:solidFill>
                  <a:srgbClr val="192F59"/>
                </a:solidFill>
              </a:rPr>
              <a:t>Assumed that pensions follow CPI price inflation before and after retirement</a:t>
            </a:r>
          </a:p>
          <a:p>
            <a:r>
              <a:rPr lang="en-US" sz="2400" dirty="0">
                <a:solidFill>
                  <a:srgbClr val="192F59"/>
                </a:solidFill>
              </a:rPr>
              <a:t>These are simple defined benefit pensions, and treatment of other arrangements is discussed in the user guide</a:t>
            </a:r>
          </a:p>
          <a:p>
            <a:r>
              <a:rPr lang="en-US" sz="2400" dirty="0">
                <a:solidFill>
                  <a:srgbClr val="192F59"/>
                </a:solidFill>
              </a:rPr>
              <a:t>Two important caveats to remember:</a:t>
            </a:r>
          </a:p>
          <a:p>
            <a:pPr lvl="1"/>
            <a:r>
              <a:rPr lang="en-US" dirty="0">
                <a:solidFill>
                  <a:srgbClr val="192F59"/>
                </a:solidFill>
              </a:rPr>
              <a:t>There is very often no substitute for seeking advice from a PODE when dealing with complex pension benefits</a:t>
            </a:r>
          </a:p>
          <a:p>
            <a:pPr lvl="1"/>
            <a:r>
              <a:rPr lang="en-US" dirty="0">
                <a:solidFill>
                  <a:srgbClr val="192F59"/>
                </a:solidFill>
              </a:rPr>
              <a:t>Other experts may place a different value on such pension benefits: it was ever thus!  Nonetheless, we believe the tables are “good enough” for giving solicitors a steer on the value of pension benefits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things to consider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78A86C9-2E7F-4229-8072-D96BBF05A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11" name="Picture 10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DA386139-1643-4593-87C8-31F5A3F541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955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8718"/>
            <a:ext cx="10515600" cy="446780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192F59"/>
                </a:solidFill>
              </a:rPr>
              <a:t>Full details in user guide and this is not intended to be a technical actuarial lecture!</a:t>
            </a:r>
          </a:p>
          <a:p>
            <a:r>
              <a:rPr lang="en-US" dirty="0">
                <a:solidFill>
                  <a:srgbClr val="192F59"/>
                </a:solidFill>
              </a:rPr>
              <a:t>In broad terms, tables answer the question “how much money do I need now to match the pension benefits being valued?”</a:t>
            </a:r>
          </a:p>
          <a:p>
            <a:r>
              <a:rPr lang="en-US" b="1" dirty="0">
                <a:solidFill>
                  <a:srgbClr val="192F59"/>
                </a:solidFill>
              </a:rPr>
              <a:t>Pre retirement</a:t>
            </a:r>
            <a:r>
              <a:rPr lang="en-US" dirty="0">
                <a:solidFill>
                  <a:srgbClr val="192F59"/>
                </a:solidFill>
              </a:rPr>
              <a:t>, we assume that monies will accumulate at a rate of 1–3% pa over inflation, dependent upon the term to retirement</a:t>
            </a:r>
          </a:p>
          <a:p>
            <a:r>
              <a:rPr lang="en-US" b="1" dirty="0">
                <a:solidFill>
                  <a:srgbClr val="192F59"/>
                </a:solidFill>
              </a:rPr>
              <a:t>Post retirement</a:t>
            </a:r>
            <a:r>
              <a:rPr lang="en-US" dirty="0">
                <a:solidFill>
                  <a:srgbClr val="192F59"/>
                </a:solidFill>
              </a:rPr>
              <a:t>, we assume decumulation (</a:t>
            </a:r>
            <a:r>
              <a:rPr lang="en-US" dirty="0" err="1">
                <a:solidFill>
                  <a:srgbClr val="192F59"/>
                </a:solidFill>
              </a:rPr>
              <a:t>amortisation</a:t>
            </a:r>
            <a:r>
              <a:rPr lang="en-US" dirty="0">
                <a:solidFill>
                  <a:srgbClr val="192F59"/>
                </a:solidFill>
              </a:rPr>
              <a:t>) based on income drawdown, but done in a “prudent” way more akin to annuity purchase. We assume that a 60-year-old will need c. £33–36 to secure each £1 pa of pension for life based upon immediate retirement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-1" y="0"/>
            <a:ext cx="12192001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 underpinning the tables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E67A386-AFE4-4758-9654-7A9287B90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78AE6E5F-F24E-4F66-9504-FE3C992C35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785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8718"/>
            <a:ext cx="10515600" cy="4467806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192F59"/>
                </a:solidFill>
              </a:rPr>
              <a:t>The Galbraith Tables are intended to be a helpful resource for solicitors seeking to place a “ballpark value” on pension rights</a:t>
            </a:r>
          </a:p>
          <a:p>
            <a:r>
              <a:rPr lang="en-GB" dirty="0">
                <a:solidFill>
                  <a:srgbClr val="192F59"/>
                </a:solidFill>
              </a:rPr>
              <a:t>They are (hopefully!) easy to use and transparent in terms of assumptions used, and “good enough” for their intended purpose</a:t>
            </a:r>
          </a:p>
          <a:p>
            <a:r>
              <a:rPr lang="en-GB" dirty="0">
                <a:solidFill>
                  <a:srgbClr val="192F59"/>
                </a:solidFill>
              </a:rPr>
              <a:t>If these tables make the lives of practitioners a little easier, then we have done our jobs well!</a:t>
            </a:r>
          </a:p>
          <a:p>
            <a:r>
              <a:rPr lang="en-GB" dirty="0">
                <a:solidFill>
                  <a:srgbClr val="192F59"/>
                </a:solidFill>
              </a:rPr>
              <a:t>Remember though that pension rights are often more complex than they appear and there is no substitute for professional expertise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ED7FBA1E-7894-4AA4-8320-C670BDCDC2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9EAE1D51-4754-4F16-BB1B-58356080CE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569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306C0AC-0C25-4B05-A408-A564CCE3912B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B76A20-109E-45F3-BA51-F87C486AD358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07653" y="2238708"/>
            <a:ext cx="10288668" cy="4304696"/>
          </a:xfrm>
          <a:prstGeom prst="rect">
            <a:avLst/>
          </a:prstGeom>
          <a:solidFill>
            <a:schemeClr val="bg1"/>
          </a:solidFill>
        </p:spPr>
        <p:txBody>
          <a:bodyPr vert="horz" lIns="121920" tIns="60960" rIns="121920" bIns="6096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Bef>
                <a:spcPts val="1600"/>
              </a:spcBef>
            </a:pPr>
            <a:endParaRPr lang="en-GB" sz="2267" dirty="0">
              <a:solidFill>
                <a:srgbClr val="0A0B4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lnSpc>
                <a:spcPct val="110000"/>
              </a:lnSpc>
              <a:spcBef>
                <a:spcPts val="1600"/>
              </a:spcBef>
              <a:tabLst>
                <a:tab pos="895350" algn="l"/>
                <a:tab pos="5924550" algn="l"/>
              </a:tabLst>
            </a:pPr>
            <a:r>
              <a:rPr lang="en-GB" sz="2267" dirty="0">
                <a:solidFill>
                  <a:srgbClr val="0A0B4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mena@menaruparel.com	@avoidgravity</a:t>
            </a:r>
          </a:p>
          <a:p>
            <a:pPr algn="l">
              <a:lnSpc>
                <a:spcPct val="110000"/>
              </a:lnSpc>
              <a:spcBef>
                <a:spcPts val="1600"/>
              </a:spcBef>
              <a:tabLst>
                <a:tab pos="895350" algn="l"/>
                <a:tab pos="5924550" algn="l"/>
              </a:tabLst>
            </a:pPr>
            <a:r>
              <a:rPr lang="en-GB" sz="2267" dirty="0">
                <a:solidFill>
                  <a:srgbClr val="0A0B4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jonathan.galbraith@mcact.co.uk 	</a:t>
            </a:r>
          </a:p>
          <a:p>
            <a:pPr algn="l">
              <a:lnSpc>
                <a:spcPct val="110000"/>
              </a:lnSpc>
              <a:spcBef>
                <a:spcPts val="1600"/>
              </a:spcBef>
              <a:tabLst>
                <a:tab pos="895350" algn="l"/>
                <a:tab pos="5924550" algn="l"/>
              </a:tabLst>
            </a:pPr>
            <a:r>
              <a:rPr lang="en-GB" sz="2267" dirty="0">
                <a:solidFill>
                  <a:srgbClr val="0A0B4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chris.goodwin@mcact.co.uk</a:t>
            </a:r>
          </a:p>
          <a:p>
            <a:pPr algn="l">
              <a:lnSpc>
                <a:spcPct val="110000"/>
              </a:lnSpc>
              <a:spcBef>
                <a:spcPts val="1600"/>
              </a:spcBef>
              <a:tabLst>
                <a:tab pos="895350" algn="l"/>
                <a:tab pos="5924550" algn="l"/>
              </a:tabLst>
            </a:pPr>
            <a:r>
              <a:rPr lang="en-GB" sz="2267" dirty="0">
                <a:solidFill>
                  <a:srgbClr val="0A0B4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rtaylor@36family.co.uk  	 @RhysTaylor32</a:t>
            </a:r>
          </a:p>
          <a:p>
            <a:pPr algn="l">
              <a:lnSpc>
                <a:spcPct val="110000"/>
              </a:lnSpc>
              <a:spcBef>
                <a:spcPts val="1600"/>
              </a:spcBef>
              <a:tabLst>
                <a:tab pos="895350" algn="l"/>
                <a:tab pos="5924550" algn="l"/>
              </a:tabLst>
            </a:pPr>
            <a:endParaRPr lang="en-GB" sz="2267" dirty="0">
              <a:solidFill>
                <a:srgbClr val="0A0B4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92A06B55-E773-41B8-9798-BA498869F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8673" y="2918518"/>
            <a:ext cx="342591" cy="342591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6F9D725-383F-4CF3-8334-2C612D01087D}"/>
              </a:ext>
            </a:extLst>
          </p:cNvPr>
          <p:cNvSpPr txBox="1">
            <a:spLocks/>
          </p:cNvSpPr>
          <p:nvPr/>
        </p:nvSpPr>
        <p:spPr>
          <a:xfrm>
            <a:off x="1762655" y="238143"/>
            <a:ext cx="8378664" cy="13628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tabLst>
                <a:tab pos="3589249" algn="l"/>
              </a:tabLst>
            </a:pP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slides are no substitute for professional advice and should not be relied upon as such.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8F7499-5A74-461E-88F9-AAECE30FEC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992" t="14039" r="10341" b="12579"/>
          <a:stretch/>
        </p:blipFill>
        <p:spPr>
          <a:xfrm>
            <a:off x="1321805" y="5544166"/>
            <a:ext cx="1270564" cy="1155831"/>
          </a:xfrm>
          <a:prstGeom prst="rect">
            <a:avLst/>
          </a:prstGeom>
        </p:spPr>
      </p:pic>
      <p:pic>
        <p:nvPicPr>
          <p:cNvPr id="14" name="Picture 1" descr="cid:image001.png@01D50707.65B67700">
            <a:extLst>
              <a:ext uri="{FF2B5EF4-FFF2-40B4-BE49-F238E27FC236}">
                <a16:creationId xmlns:a16="http://schemas.microsoft.com/office/drawing/2014/main" id="{331BC9B5-B7DE-4E13-8C0D-148B2AB47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44" y="5859128"/>
            <a:ext cx="2998471" cy="525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922DE0A7-37F5-4DE6-BED0-7ABB74B23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8673" y="4691763"/>
            <a:ext cx="342591" cy="342591"/>
          </a:xfrm>
          <a:prstGeom prst="rect">
            <a:avLst/>
          </a:prstGeom>
        </p:spPr>
      </p:pic>
      <p:pic>
        <p:nvPicPr>
          <p:cNvPr id="18" name="Picture 17" descr="Logo&#10;&#10;Description automatically generated">
            <a:extLst>
              <a:ext uri="{FF2B5EF4-FFF2-40B4-BE49-F238E27FC236}">
                <a16:creationId xmlns:a16="http://schemas.microsoft.com/office/drawing/2014/main" id="{D121014C-D41E-4394-A2F8-B84E9AA4C0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579" y="5486799"/>
            <a:ext cx="1270563" cy="127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11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9DD4AB-FFF1-4A0B-9498-A5CAF6376B7A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7545"/>
            <a:ext cx="10515600" cy="382941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192F59"/>
                </a:solidFill>
                <a:cs typeface="Arial" panose="020B0604020202020204" pitchFamily="34" charset="0"/>
              </a:rPr>
              <a:t>Potted recent history</a:t>
            </a:r>
          </a:p>
          <a:p>
            <a:r>
              <a:rPr lang="en-GB" dirty="0">
                <a:solidFill>
                  <a:srgbClr val="192F59"/>
                </a:solidFill>
                <a:cs typeface="Arial" panose="020B0604020202020204" pitchFamily="34" charset="0"/>
              </a:rPr>
              <a:t>Pitfalls</a:t>
            </a:r>
          </a:p>
          <a:p>
            <a:r>
              <a:rPr lang="en-GB" dirty="0">
                <a:solidFill>
                  <a:srgbClr val="192F59"/>
                </a:solidFill>
                <a:cs typeface="Arial" panose="020B0604020202020204" pitchFamily="34" charset="0"/>
              </a:rPr>
              <a:t>Galbraith Tables</a:t>
            </a:r>
          </a:p>
          <a:p>
            <a:r>
              <a:rPr lang="en-GB" dirty="0">
                <a:solidFill>
                  <a:srgbClr val="192F59"/>
                </a:solidFill>
                <a:cs typeface="Arial" panose="020B0604020202020204" pitchFamily="34" charset="0"/>
              </a:rPr>
              <a:t>Worked examples</a:t>
            </a:r>
          </a:p>
          <a:p>
            <a:r>
              <a:rPr lang="en-GB" dirty="0">
                <a:solidFill>
                  <a:srgbClr val="192F59"/>
                </a:solidFill>
                <a:cs typeface="Arial" panose="020B0604020202020204" pitchFamily="34" charset="0"/>
              </a:rPr>
              <a:t>Other things to consider</a:t>
            </a:r>
          </a:p>
          <a:p>
            <a:r>
              <a:rPr lang="en-GB" dirty="0">
                <a:solidFill>
                  <a:srgbClr val="192F59"/>
                </a:solidFill>
                <a:cs typeface="Arial" panose="020B0604020202020204" pitchFamily="34" charset="0"/>
              </a:rPr>
              <a:t>Underlying assumptions</a:t>
            </a:r>
          </a:p>
          <a:p>
            <a:endParaRPr lang="en-GB" dirty="0">
              <a:solidFill>
                <a:srgbClr val="192F59"/>
              </a:solidFill>
              <a:cs typeface="Arial" panose="020B0604020202020204" pitchFamily="34" charset="0"/>
            </a:endParaRPr>
          </a:p>
          <a:p>
            <a:endParaRPr lang="en-GB" dirty="0">
              <a:solidFill>
                <a:srgbClr val="192F59"/>
              </a:solidFill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3E905D-CCC6-4DB3-B5E8-0D26928729DE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A48DD-8BD4-4B68-A6BE-89920367D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7A9E1F67-761C-47AC-8EB2-205CB7617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7" name="Picture 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D019350F-578B-4B63-ADBA-BFCB1064B4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72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749"/>
            <a:ext cx="10515600" cy="4302126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192F59"/>
                </a:solidFill>
              </a:rPr>
              <a:t>Apples or Pears: Pension Offsetting on Divorce [2015] Fam law 1485, Taylor and Woodward</a:t>
            </a:r>
          </a:p>
          <a:p>
            <a:r>
              <a:rPr lang="en-GB" i="1" dirty="0">
                <a:solidFill>
                  <a:srgbClr val="192F59"/>
                </a:solidFill>
              </a:rPr>
              <a:t>WS v WS (Financial Remedies: Pension Offsetting)</a:t>
            </a:r>
            <a:r>
              <a:rPr lang="en-GB" dirty="0">
                <a:solidFill>
                  <a:srgbClr val="192F59"/>
                </a:solidFill>
              </a:rPr>
              <a:t>[2015] EWHC 3941 (Fam)</a:t>
            </a:r>
          </a:p>
          <a:p>
            <a:r>
              <a:rPr lang="en-GB" i="1" dirty="0">
                <a:solidFill>
                  <a:srgbClr val="192F59"/>
                </a:solidFill>
              </a:rPr>
              <a:t>WS v WS: Pension Experts’ View</a:t>
            </a:r>
            <a:r>
              <a:rPr lang="en-GB" dirty="0">
                <a:solidFill>
                  <a:srgbClr val="192F59"/>
                </a:solidFill>
              </a:rPr>
              <a:t> [2016] Fam Law 504</a:t>
            </a:r>
            <a:endParaRPr lang="en-GB" i="1" dirty="0">
              <a:solidFill>
                <a:srgbClr val="192F59"/>
              </a:solidFill>
            </a:endParaRPr>
          </a:p>
          <a:p>
            <a:r>
              <a:rPr lang="en-GB" dirty="0">
                <a:solidFill>
                  <a:srgbClr val="192F59"/>
                </a:solidFill>
              </a:rPr>
              <a:t>Pension Offsetting: is a consistent approach possible or even appropriate? [2017] Fam Law 204, Mathieson</a:t>
            </a:r>
          </a:p>
          <a:p>
            <a:r>
              <a:rPr lang="en-GB" dirty="0">
                <a:solidFill>
                  <a:srgbClr val="192F59"/>
                </a:solidFill>
              </a:rPr>
              <a:t>Pension Advisory Group, July 2019, A Guide to the Treatment of Pensions on Divorce.</a:t>
            </a:r>
          </a:p>
          <a:p>
            <a:r>
              <a:rPr lang="en-GB" i="1" dirty="0">
                <a:solidFill>
                  <a:srgbClr val="192F59"/>
                </a:solidFill>
              </a:rPr>
              <a:t>W v H (Divorce: Financial Remedies)</a:t>
            </a:r>
            <a:r>
              <a:rPr lang="en-GB" dirty="0">
                <a:solidFill>
                  <a:srgbClr val="192F59"/>
                </a:solidFill>
              </a:rPr>
              <a:t> [2020] EWFC B10</a:t>
            </a:r>
            <a:endParaRPr lang="en-GB" i="1" dirty="0">
              <a:solidFill>
                <a:srgbClr val="192F59"/>
              </a:solidFill>
            </a:endParaRPr>
          </a:p>
          <a:p>
            <a:endParaRPr lang="en-GB" dirty="0">
              <a:solidFill>
                <a:srgbClr val="192F5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potted recent history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E5BAC054-6DAC-4B4B-AC0A-518791C65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11" name="Picture 10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89D8416E-EFA7-496C-A05B-DC68B3265B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49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749"/>
            <a:ext cx="10515600" cy="430212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192F59"/>
                </a:solidFill>
              </a:rPr>
              <a:t>Most cases of negligence involving pensions on divorce relate to offsetting, rarely pension sharing!</a:t>
            </a:r>
          </a:p>
          <a:p>
            <a:r>
              <a:rPr lang="en-GB" dirty="0">
                <a:solidFill>
                  <a:srgbClr val="192F59"/>
                </a:solidFill>
              </a:rPr>
              <a:t>Different interpretations of offsetting—value of rights to holder vs. the cost to the other to make up the shortfall</a:t>
            </a:r>
          </a:p>
          <a:p>
            <a:r>
              <a:rPr lang="en-GB" dirty="0">
                <a:solidFill>
                  <a:srgbClr val="192F59"/>
                </a:solidFill>
              </a:rPr>
              <a:t>Adjustments for tax and utility sometimes hard to quantify (although PAG report can help here)</a:t>
            </a:r>
          </a:p>
          <a:p>
            <a:r>
              <a:rPr lang="en-GB" dirty="0">
                <a:solidFill>
                  <a:srgbClr val="192F59"/>
                </a:solidFill>
              </a:rPr>
              <a:t>Accept that complex cases will require expert witness support, but would be useful for practitioners to have a “rule of thumb” to value pension rights in the first instance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pitfalls around offsetting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36CCCBA5-6A90-47B4-8062-8B9A3EF44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54C4C73A-821B-4967-8E42-187B32FE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715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749"/>
            <a:ext cx="10515600" cy="4302126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192F59"/>
                </a:solidFill>
              </a:rPr>
              <a:t>Defined contribution (money purchase) pensions typically have CEVs that are “fair value”, being simply </a:t>
            </a:r>
            <a:r>
              <a:rPr lang="en-GB" i="1" dirty="0">
                <a:solidFill>
                  <a:srgbClr val="192F59"/>
                </a:solidFill>
              </a:rPr>
              <a:t>№ of units × Unit price</a:t>
            </a:r>
            <a:r>
              <a:rPr lang="en-GB" dirty="0">
                <a:solidFill>
                  <a:srgbClr val="192F59"/>
                </a:solidFill>
              </a:rPr>
              <a:t>.</a:t>
            </a:r>
          </a:p>
          <a:p>
            <a:r>
              <a:rPr lang="en-GB" dirty="0">
                <a:solidFill>
                  <a:srgbClr val="192F59"/>
                </a:solidFill>
              </a:rPr>
              <a:t>Defined benefit (final salary) CEVs are typically not reflective of “fair value” of underlying pension promise</a:t>
            </a:r>
          </a:p>
          <a:p>
            <a:r>
              <a:rPr lang="en-GB" dirty="0">
                <a:solidFill>
                  <a:srgbClr val="192F59"/>
                </a:solidFill>
              </a:rPr>
              <a:t>For example, NHS pension of £20k pa, plus lump sum of £60k, for someone aged 53 is </a:t>
            </a:r>
            <a:r>
              <a:rPr lang="en-GB" b="1" dirty="0">
                <a:solidFill>
                  <a:srgbClr val="192F59"/>
                </a:solidFill>
              </a:rPr>
              <a:t>£430k</a:t>
            </a:r>
            <a:r>
              <a:rPr lang="en-GB" dirty="0">
                <a:solidFill>
                  <a:srgbClr val="192F59"/>
                </a:solidFill>
              </a:rPr>
              <a:t>…</a:t>
            </a:r>
          </a:p>
          <a:p>
            <a:r>
              <a:rPr lang="en-GB" dirty="0">
                <a:solidFill>
                  <a:srgbClr val="192F59"/>
                </a:solidFill>
              </a:rPr>
              <a:t>…but he/she would need </a:t>
            </a:r>
            <a:r>
              <a:rPr lang="en-GB" b="1" dirty="0">
                <a:solidFill>
                  <a:srgbClr val="192F59"/>
                </a:solidFill>
              </a:rPr>
              <a:t>c. £650–700k </a:t>
            </a:r>
            <a:r>
              <a:rPr lang="en-GB" dirty="0">
                <a:solidFill>
                  <a:srgbClr val="192F59"/>
                </a:solidFill>
              </a:rPr>
              <a:t>in defined contribution funds at age 53 to replicate these benefits (payable at age 60)</a:t>
            </a:r>
          </a:p>
          <a:p>
            <a:r>
              <a:rPr lang="en-GB" dirty="0">
                <a:solidFill>
                  <a:srgbClr val="192F59"/>
                </a:solidFill>
              </a:rPr>
              <a:t>Other features of pensions can create complications e.g. guaranteed annuity rates, GMP elements, with-profits policies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pitfalls to consider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7474F201-8662-4A4B-9828-982F78629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F92E3F05-34DB-40F7-889A-94794E4B2A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43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748"/>
            <a:ext cx="10515600" cy="4591051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192F59"/>
                </a:solidFill>
              </a:rPr>
              <a:t>The Galbraith Tables have been produced by Jonathan Galbraith and Chris Goodwin of Mathieson Consulting Limited</a:t>
            </a:r>
          </a:p>
          <a:p>
            <a:r>
              <a:rPr lang="en-GB" sz="2400" dirty="0">
                <a:solidFill>
                  <a:srgbClr val="192F59"/>
                </a:solidFill>
              </a:rPr>
              <a:t>We saw the need from the work that we do with solicitors, and it responds to a challenge set out in the PAG Report</a:t>
            </a:r>
          </a:p>
          <a:p>
            <a:r>
              <a:rPr lang="en-GB" sz="2400" dirty="0">
                <a:solidFill>
                  <a:srgbClr val="192F59"/>
                </a:solidFill>
              </a:rPr>
              <a:t>Intended to work in similar fashion to </a:t>
            </a:r>
            <a:r>
              <a:rPr lang="en-GB" sz="2400" b="1" dirty="0">
                <a:solidFill>
                  <a:srgbClr val="192F59"/>
                </a:solidFill>
              </a:rPr>
              <a:t>Duxbury</a:t>
            </a:r>
            <a:r>
              <a:rPr lang="en-GB" sz="2400" dirty="0">
                <a:solidFill>
                  <a:srgbClr val="192F59"/>
                </a:solidFill>
              </a:rPr>
              <a:t> (for capitalising spousal maintenance amounts) and </a:t>
            </a:r>
            <a:r>
              <a:rPr lang="en-GB" sz="2400" b="1" dirty="0">
                <a:solidFill>
                  <a:srgbClr val="192F59"/>
                </a:solidFill>
              </a:rPr>
              <a:t>Ogden</a:t>
            </a:r>
            <a:r>
              <a:rPr lang="en-GB" sz="2400" dirty="0">
                <a:solidFill>
                  <a:srgbClr val="192F59"/>
                </a:solidFill>
              </a:rPr>
              <a:t> (primarily used for catastrophic loss claims)</a:t>
            </a:r>
          </a:p>
          <a:p>
            <a:r>
              <a:rPr lang="en-GB" sz="2400" dirty="0">
                <a:solidFill>
                  <a:srgbClr val="192F59"/>
                </a:solidFill>
              </a:rPr>
              <a:t>The tables seek to answer the same question: how do you place a </a:t>
            </a:r>
            <a:br>
              <a:rPr lang="en-GB" sz="2400" dirty="0">
                <a:solidFill>
                  <a:srgbClr val="192F59"/>
                </a:solidFill>
              </a:rPr>
            </a:br>
            <a:r>
              <a:rPr lang="en-GB" sz="2400" dirty="0">
                <a:solidFill>
                  <a:srgbClr val="192F59"/>
                </a:solidFill>
              </a:rPr>
              <a:t>“£ amount” value today on a future </a:t>
            </a:r>
            <a:r>
              <a:rPr lang="en-GB" sz="2400" i="1" dirty="0">
                <a:solidFill>
                  <a:srgbClr val="192F59"/>
                </a:solidFill>
              </a:rPr>
              <a:t>per annum </a:t>
            </a:r>
            <a:r>
              <a:rPr lang="en-GB" sz="2400" dirty="0">
                <a:solidFill>
                  <a:srgbClr val="192F59"/>
                </a:solidFill>
              </a:rPr>
              <a:t>income stream?</a:t>
            </a:r>
          </a:p>
          <a:p>
            <a:r>
              <a:rPr lang="en-GB" sz="2400" dirty="0">
                <a:solidFill>
                  <a:srgbClr val="192F59"/>
                </a:solidFill>
              </a:rPr>
              <a:t>Version 1.0 of these tables appear in issue 1 of the Financial Remedies Journal and can be found at </a:t>
            </a:r>
            <a:r>
              <a:rPr lang="en-GB" sz="2400" dirty="0">
                <a:solidFill>
                  <a:srgbClr val="192F5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www.mcact.co.uk</a:t>
            </a:r>
            <a:r>
              <a:rPr lang="en-GB" sz="2400" dirty="0">
                <a:solidFill>
                  <a:srgbClr val="192F59"/>
                </a:solidFill>
              </a:rPr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introducing….the </a:t>
            </a:r>
            <a:r>
              <a:rPr lang="en-GB" cap="sm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galbraith</a:t>
            </a:r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tables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70EEFDD2-9853-4738-B9B2-9968DBED9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ED4B4EDE-E337-4A01-9D22-FBA2212C0A4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410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748"/>
            <a:ext cx="10515600" cy="4591051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192F59"/>
                </a:solidFill>
              </a:rPr>
              <a:t>There are three sets of tables:</a:t>
            </a:r>
          </a:p>
          <a:p>
            <a:pPr lvl="1"/>
            <a:r>
              <a:rPr lang="en-GB" dirty="0">
                <a:solidFill>
                  <a:srgbClr val="192F59"/>
                </a:solidFill>
              </a:rPr>
              <a:t>One to value lump sum amounts payable in the future (unisex)</a:t>
            </a:r>
          </a:p>
          <a:p>
            <a:pPr lvl="1"/>
            <a:r>
              <a:rPr lang="en-GB" dirty="0">
                <a:solidFill>
                  <a:srgbClr val="192F59"/>
                </a:solidFill>
              </a:rPr>
              <a:t>Two to value £ pa pension amounts payable at present in the future, one male and one female</a:t>
            </a:r>
          </a:p>
          <a:p>
            <a:r>
              <a:rPr lang="en-GB" dirty="0">
                <a:solidFill>
                  <a:srgbClr val="192F59"/>
                </a:solidFill>
              </a:rPr>
              <a:t>Sex-specific tables were created to maintain consistency with Ogden and Duxbury, but one can take an average of male / female factors to use them in a unisex manner</a:t>
            </a:r>
          </a:p>
          <a:p>
            <a:r>
              <a:rPr lang="en-GB" dirty="0">
                <a:solidFill>
                  <a:srgbClr val="192F59"/>
                </a:solidFill>
              </a:rPr>
              <a:t>Tables depend upon:</a:t>
            </a:r>
          </a:p>
          <a:p>
            <a:pPr lvl="1"/>
            <a:r>
              <a:rPr lang="en-GB" dirty="0">
                <a:solidFill>
                  <a:srgbClr val="192F59"/>
                </a:solidFill>
              </a:rPr>
              <a:t>the age that the individual is at present, and</a:t>
            </a:r>
          </a:p>
          <a:p>
            <a:pPr lvl="1"/>
            <a:r>
              <a:rPr lang="en-GB" dirty="0">
                <a:solidFill>
                  <a:srgbClr val="192F59"/>
                </a:solidFill>
              </a:rPr>
              <a:t>the age at which the £ pa pension comes into payment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tables are there?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C8A6DC35-7D72-440B-B25A-9842D7DA3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443F10EF-FC61-4E73-8B6B-404E3C424D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30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7199"/>
            <a:ext cx="10515600" cy="502700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200" dirty="0">
                <a:solidFill>
                  <a:srgbClr val="192F59"/>
                </a:solidFill>
              </a:rPr>
              <a:t>H (aged 45) has a pension of £10,000 pa, payable for life from age 60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200" dirty="0">
                <a:solidFill>
                  <a:srgbClr val="192F59"/>
                </a:solidFill>
              </a:rPr>
              <a:t>W is aged 40 and we wish to consider an offsetting solution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200" dirty="0">
                <a:solidFill>
                  <a:srgbClr val="192F59"/>
                </a:solidFill>
              </a:rPr>
              <a:t>How do we value this pension, both to H and to W? Using the tables…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200" dirty="0">
                <a:solidFill>
                  <a:srgbClr val="192F59"/>
                </a:solidFill>
              </a:rPr>
              <a:t>Every £1 pa of pension is worth £26.230 to H, and so </a:t>
            </a:r>
            <a:br>
              <a:rPr lang="en-GB" sz="2200" dirty="0">
                <a:solidFill>
                  <a:srgbClr val="192F59"/>
                </a:solidFill>
              </a:rPr>
            </a:br>
            <a:r>
              <a:rPr lang="en-GB" sz="2200" dirty="0">
                <a:solidFill>
                  <a:srgbClr val="192F59"/>
                </a:solidFill>
              </a:rPr>
              <a:t>10,000 × 26.230 = </a:t>
            </a:r>
            <a:r>
              <a:rPr lang="en-GB" sz="2200" b="1" dirty="0">
                <a:solidFill>
                  <a:srgbClr val="192F59"/>
                </a:solidFill>
              </a:rPr>
              <a:t>£262k </a:t>
            </a:r>
            <a:r>
              <a:rPr lang="en-GB" sz="2200" dirty="0">
                <a:solidFill>
                  <a:srgbClr val="192F59"/>
                </a:solidFill>
              </a:rPr>
              <a:t>is the value of the pension to H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200" dirty="0">
                <a:solidFill>
                  <a:srgbClr val="192F59"/>
                </a:solidFill>
              </a:rPr>
              <a:t>For W, tables show that £1 pa of pension is worth £25.502, so </a:t>
            </a:r>
            <a:br>
              <a:rPr lang="en-GB" sz="2200" dirty="0">
                <a:solidFill>
                  <a:srgbClr val="192F59"/>
                </a:solidFill>
              </a:rPr>
            </a:br>
            <a:r>
              <a:rPr lang="en-GB" sz="2200" dirty="0">
                <a:solidFill>
                  <a:srgbClr val="192F59"/>
                </a:solidFill>
              </a:rPr>
              <a:t>10,000 × 25.502 = </a:t>
            </a:r>
            <a:r>
              <a:rPr lang="en-GB" sz="2200" b="1" dirty="0">
                <a:solidFill>
                  <a:srgbClr val="192F59"/>
                </a:solidFill>
              </a:rPr>
              <a:t>£255k </a:t>
            </a:r>
            <a:r>
              <a:rPr lang="en-GB" sz="2200" dirty="0">
                <a:solidFill>
                  <a:srgbClr val="192F59"/>
                </a:solidFill>
              </a:rPr>
              <a:t>as what W would need by way of offset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200" b="1" dirty="0">
                <a:solidFill>
                  <a:srgbClr val="192F59"/>
                </a:solidFill>
              </a:rPr>
              <a:t>Why are the figures different? What do we mean by “offsetting”? Refer to PAG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example of how the tables might be used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3F65B9-EC53-4CCF-AAC2-827720158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483" y="3041383"/>
            <a:ext cx="3416667" cy="1446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6F578C-5CCE-4867-9EBB-71D55D0873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40" y="3041383"/>
            <a:ext cx="3442163" cy="1446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58AB32D8-C02C-460A-9465-F7A6246B8A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10" name="Picture 9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12D1AC64-FA3A-4138-B86F-F5F0BB17F2C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339289"/>
            <a:ext cx="2486025" cy="51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5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6179-84BC-4B05-816E-9E5271993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7199"/>
            <a:ext cx="10515600" cy="482697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Suppose H’s pension of £10,000 pa was in (say) the NHS Pension Scheme, and comes with a three-time lump sum of £30,000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We allow for this using the lump sum table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This table is unisex as allows only for </a:t>
            </a:r>
            <a:br>
              <a:rPr lang="en-GB" sz="2200" dirty="0">
                <a:solidFill>
                  <a:srgbClr val="192F59"/>
                </a:solidFill>
              </a:rPr>
            </a:br>
            <a:r>
              <a:rPr lang="en-GB" sz="2200" dirty="0">
                <a:solidFill>
                  <a:srgbClr val="192F59"/>
                </a:solidFill>
              </a:rPr>
              <a:t>investment returns to retirement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Thus value to H is 30,000 × 0.742 = 22,260, </a:t>
            </a:r>
            <a:br>
              <a:rPr lang="en-GB" sz="2200" dirty="0">
                <a:solidFill>
                  <a:srgbClr val="192F59"/>
                </a:solidFill>
              </a:rPr>
            </a:br>
            <a:r>
              <a:rPr lang="en-GB" sz="2200" dirty="0">
                <a:solidFill>
                  <a:srgbClr val="192F59"/>
                </a:solidFill>
              </a:rPr>
              <a:t>which once added to the pension value gives</a:t>
            </a:r>
            <a:br>
              <a:rPr lang="en-GB" sz="2200" dirty="0">
                <a:solidFill>
                  <a:srgbClr val="192F59"/>
                </a:solidFill>
              </a:rPr>
            </a:br>
            <a:r>
              <a:rPr lang="en-GB" sz="2200" b="1" dirty="0">
                <a:solidFill>
                  <a:srgbClr val="192F59"/>
                </a:solidFill>
              </a:rPr>
              <a:t>£285k </a:t>
            </a:r>
            <a:r>
              <a:rPr lang="en-GB" sz="2200" dirty="0">
                <a:solidFill>
                  <a:srgbClr val="192F59"/>
                </a:solidFill>
              </a:rPr>
              <a:t>in total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solidFill>
                  <a:srgbClr val="192F59"/>
                </a:solidFill>
              </a:rPr>
              <a:t>And value to W is 30,000 × 0.646 = 19,380, giving </a:t>
            </a:r>
            <a:r>
              <a:rPr lang="en-GB" sz="2200" b="1" dirty="0">
                <a:solidFill>
                  <a:srgbClr val="192F59"/>
                </a:solidFill>
              </a:rPr>
              <a:t>£274k </a:t>
            </a:r>
            <a:r>
              <a:rPr lang="en-GB" sz="2200" dirty="0">
                <a:solidFill>
                  <a:srgbClr val="192F59"/>
                </a:solidFill>
              </a:rPr>
              <a:t>in total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200" b="1" dirty="0">
                <a:solidFill>
                  <a:srgbClr val="192F59"/>
                </a:solidFill>
              </a:rPr>
              <a:t>Note that £30,000 of lump sum payable in the future is not worth £30,000 today (in 					contrast to a defined contribution fund of this amount)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b="1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dirty="0">
              <a:solidFill>
                <a:srgbClr val="192F59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2200" b="1" dirty="0">
              <a:solidFill>
                <a:srgbClr val="192F5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B1BF69-5292-4570-B3FE-E5E9DA36CF09}"/>
              </a:ext>
            </a:extLst>
          </p:cNvPr>
          <p:cNvSpPr/>
          <p:nvPr/>
        </p:nvSpPr>
        <p:spPr>
          <a:xfrm>
            <a:off x="0" y="0"/>
            <a:ext cx="12192000" cy="1870104"/>
          </a:xfrm>
          <a:prstGeom prst="rect">
            <a:avLst/>
          </a:prstGeom>
          <a:solidFill>
            <a:srgbClr val="AEC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F85BB7-C52B-469E-8066-ACF56FE33175}"/>
              </a:ext>
            </a:extLst>
          </p:cNvPr>
          <p:cNvSpPr/>
          <p:nvPr/>
        </p:nvSpPr>
        <p:spPr>
          <a:xfrm>
            <a:off x="165865" y="216511"/>
            <a:ext cx="11852030" cy="1474177"/>
          </a:xfrm>
          <a:prstGeom prst="rect">
            <a:avLst/>
          </a:prstGeom>
          <a:solidFill>
            <a:srgbClr val="19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B6B24-8958-43C8-A245-6E5A5AA2FA5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ABOUT LUMP SUMS?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1180B509-987B-4772-8F1B-A5CAABB9A9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0058" y="5981700"/>
            <a:ext cx="801942" cy="801942"/>
          </a:xfrm>
          <a:prstGeom prst="rect">
            <a:avLst/>
          </a:prstGeom>
        </p:spPr>
      </p:pic>
      <p:pic>
        <p:nvPicPr>
          <p:cNvPr id="12" name="Picture 11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B3C084AD-2C9A-4EFF-A6C6-F4F3DA8883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/>
          <a:stretch/>
        </p:blipFill>
        <p:spPr>
          <a:xfrm>
            <a:off x="0" y="6298647"/>
            <a:ext cx="2834880" cy="559353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11552B-63CC-4912-85CD-0225398E4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815086"/>
              </p:ext>
            </p:extLst>
          </p:nvPr>
        </p:nvGraphicFramePr>
        <p:xfrm>
          <a:off x="6661008" y="2359301"/>
          <a:ext cx="4178299" cy="2724150"/>
        </p:xfrm>
        <a:graphic>
          <a:graphicData uri="http://schemas.openxmlformats.org/drawingml/2006/table">
            <a:tbl>
              <a:tblPr/>
              <a:tblGrid>
                <a:gridCol w="1132614">
                  <a:extLst>
                    <a:ext uri="{9D8B030D-6E8A-4147-A177-3AD203B41FA5}">
                      <a16:colId xmlns:a16="http://schemas.microsoft.com/office/drawing/2014/main" val="3989406916"/>
                    </a:ext>
                  </a:extLst>
                </a:gridCol>
                <a:gridCol w="609137">
                  <a:extLst>
                    <a:ext uri="{9D8B030D-6E8A-4147-A177-3AD203B41FA5}">
                      <a16:colId xmlns:a16="http://schemas.microsoft.com/office/drawing/2014/main" val="1016331097"/>
                    </a:ext>
                  </a:extLst>
                </a:gridCol>
                <a:gridCol w="609137">
                  <a:extLst>
                    <a:ext uri="{9D8B030D-6E8A-4147-A177-3AD203B41FA5}">
                      <a16:colId xmlns:a16="http://schemas.microsoft.com/office/drawing/2014/main" val="2423288917"/>
                    </a:ext>
                  </a:extLst>
                </a:gridCol>
                <a:gridCol w="609137">
                  <a:extLst>
                    <a:ext uri="{9D8B030D-6E8A-4147-A177-3AD203B41FA5}">
                      <a16:colId xmlns:a16="http://schemas.microsoft.com/office/drawing/2014/main" val="2422507401"/>
                    </a:ext>
                  </a:extLst>
                </a:gridCol>
                <a:gridCol w="609137">
                  <a:extLst>
                    <a:ext uri="{9D8B030D-6E8A-4147-A177-3AD203B41FA5}">
                      <a16:colId xmlns:a16="http://schemas.microsoft.com/office/drawing/2014/main" val="2133627867"/>
                    </a:ext>
                  </a:extLst>
                </a:gridCol>
                <a:gridCol w="609137">
                  <a:extLst>
                    <a:ext uri="{9D8B030D-6E8A-4147-A177-3AD203B41FA5}">
                      <a16:colId xmlns:a16="http://schemas.microsoft.com/office/drawing/2014/main" val="1469893559"/>
                    </a:ext>
                  </a:extLst>
                </a:gridCol>
              </a:tblGrid>
              <a:tr h="40005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AF1959"/>
                          </a:solidFill>
                          <a:effectLst/>
                          <a:latin typeface="Segoe UI" panose="020B0502040204020203" pitchFamily="34" charset="0"/>
                        </a:rPr>
                        <a:t>Factors used for the valuation of lump sums payable at retirement (either sex)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270051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 at date of calculation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Assumed retirement 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37680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D9D9D9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D9D9D9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D9D9D9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D9D9D9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1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580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0.489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9652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8212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0.829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69368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0.853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3638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9824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0.895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1864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0.917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7246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0.939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1833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0.961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8232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0.984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0.742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587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18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C91121B5811E4AB63E11EEA8B65F46" ma:contentTypeVersion="14" ma:contentTypeDescription="Create a new document." ma:contentTypeScope="" ma:versionID="f8b4a0ed6d89c5fc2c6cb76ba053278a">
  <xsd:schema xmlns:xsd="http://www.w3.org/2001/XMLSchema" xmlns:xs="http://www.w3.org/2001/XMLSchema" xmlns:p="http://schemas.microsoft.com/office/2006/metadata/properties" xmlns:ns1="http://schemas.microsoft.com/sharepoint/v3" xmlns:ns2="9d2cca9f-785e-44cf-8402-1962aa4caa43" xmlns:ns3="c4daa8b6-0967-412f-a696-233ff3025003" targetNamespace="http://schemas.microsoft.com/office/2006/metadata/properties" ma:root="true" ma:fieldsID="8755498eeb0ddaae1fe0646373eb1ce2" ns1:_="" ns2:_="" ns3:_="">
    <xsd:import namespace="http://schemas.microsoft.com/sharepoint/v3"/>
    <xsd:import namespace="9d2cca9f-785e-44cf-8402-1962aa4caa43"/>
    <xsd:import namespace="c4daa8b6-0967-412f-a696-233ff30250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cca9f-785e-44cf-8402-1962aa4caa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daa8b6-0967-412f-a696-233ff30250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c4daa8b6-0967-412f-a696-233ff3025003">
      <UserInfo>
        <DisplayName>George Mathieson</DisplayName>
        <AccountId>18</AccountId>
        <AccountType/>
      </UserInfo>
      <UserInfo>
        <DisplayName>Christopher Goodwin</DisplayName>
        <AccountId>20</AccountId>
        <AccountType/>
      </UserInfo>
      <UserInfo>
        <DisplayName>Jonathan Galbraith</DisplayName>
        <AccountId>16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D3A7180-2E49-469D-BD24-EE3BF832C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d2cca9f-785e-44cf-8402-1962aa4caa43"/>
    <ds:schemaRef ds:uri="c4daa8b6-0967-412f-a696-233ff30250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393A1F-0776-4DF9-BB89-359B45D80E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D6A0B9-7129-44A7-A00E-93E25ADC30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c4daa8b6-0967-412f-a696-233ff302500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1410</Words>
  <Application>Microsoft Office PowerPoint</Application>
  <PresentationFormat>Widescreen</PresentationFormat>
  <Paragraphs>167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Segoe UI</vt:lpstr>
      <vt:lpstr>Tahoma</vt:lpstr>
      <vt:lpstr>Office Theme</vt:lpstr>
      <vt:lpstr>The Galbraith Tables A new chapter for Pension Offsetting?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Galbraith Tables</dc:title>
  <dc:creator>Jonathan Galbraith</dc:creator>
  <cp:lastModifiedBy>Jonathan Galbraith</cp:lastModifiedBy>
  <cp:revision>6</cp:revision>
  <dcterms:created xsi:type="dcterms:W3CDTF">2022-03-15T13:57:20Z</dcterms:created>
  <dcterms:modified xsi:type="dcterms:W3CDTF">2022-03-29T07:34:32Z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0x0101002DC91121B5811E4AB63E11EEA8B65F46</vt:lpwstr>
  </property>
</Properties>
</file>